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0" r:id="rId3"/>
    <p:sldId id="365" r:id="rId4"/>
    <p:sldId id="310" r:id="rId5"/>
    <p:sldId id="300" r:id="rId6"/>
    <p:sldId id="302" r:id="rId7"/>
    <p:sldId id="343" r:id="rId8"/>
    <p:sldId id="315" r:id="rId9"/>
    <p:sldId id="316" r:id="rId10"/>
    <p:sldId id="367" r:id="rId11"/>
    <p:sldId id="368" r:id="rId12"/>
    <p:sldId id="369" r:id="rId13"/>
    <p:sldId id="378" r:id="rId14"/>
    <p:sldId id="370" r:id="rId15"/>
    <p:sldId id="371" r:id="rId16"/>
    <p:sldId id="372" r:id="rId17"/>
    <p:sldId id="320" r:id="rId18"/>
    <p:sldId id="373" r:id="rId19"/>
    <p:sldId id="363" r:id="rId20"/>
    <p:sldId id="374" r:id="rId21"/>
    <p:sldId id="375" r:id="rId22"/>
    <p:sldId id="376" r:id="rId23"/>
    <p:sldId id="377" r:id="rId24"/>
    <p:sldId id="379" r:id="rId25"/>
    <p:sldId id="384" r:id="rId26"/>
    <p:sldId id="380" r:id="rId27"/>
    <p:sldId id="382" r:id="rId28"/>
    <p:sldId id="381" r:id="rId29"/>
    <p:sldId id="383" r:id="rId30"/>
    <p:sldId id="385" r:id="rId31"/>
    <p:sldId id="388" r:id="rId32"/>
    <p:sldId id="386" r:id="rId33"/>
    <p:sldId id="366" r:id="rId34"/>
    <p:sldId id="387" r:id="rId35"/>
    <p:sldId id="389" r:id="rId36"/>
    <p:sldId id="390" r:id="rId37"/>
    <p:sldId id="391" r:id="rId38"/>
    <p:sldId id="392" r:id="rId39"/>
    <p:sldId id="358" r:id="rId40"/>
    <p:sldId id="393" r:id="rId41"/>
    <p:sldId id="394" r:id="rId42"/>
    <p:sldId id="395" r:id="rId43"/>
    <p:sldId id="396" r:id="rId44"/>
    <p:sldId id="397" r:id="rId45"/>
    <p:sldId id="399" r:id="rId46"/>
    <p:sldId id="359" r:id="rId47"/>
    <p:sldId id="360" r:id="rId48"/>
    <p:sldId id="362" r:id="rId4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60033"/>
    <a:srgbClr val="FF9900"/>
    <a:srgbClr val="3333FF"/>
    <a:srgbClr val="CC00CC"/>
    <a:srgbClr val="00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94646"/>
  </p:normalViewPr>
  <p:slideViewPr>
    <p:cSldViewPr>
      <p:cViewPr varScale="1">
        <p:scale>
          <a:sx n="130" d="100"/>
          <a:sy n="130" d="100"/>
        </p:scale>
        <p:origin x="200" y="18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</a:defRPr>
            </a:lvl1pPr>
          </a:lstStyle>
          <a:p>
            <a:pPr>
              <a:defRPr/>
            </a:pPr>
            <a:fld id="{AE01DE9D-0B79-EE4C-81B6-EEDC3D1E5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7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081F773-2FD4-DA4E-AA96-3D4B439CA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4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FEC96A8-562D-394B-BDBD-785ED5841DE0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1E11D01-11A3-934B-B223-020807B6DDE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Brendan</a:t>
            </a:r>
            <a:r>
              <a:rPr lang="en-US" baseline="0" dirty="0"/>
              <a:t> O’Connor and Noah Smith (email, 1/18/12) for </a:t>
            </a:r>
            <a:r>
              <a:rPr lang="en-US" dirty="0"/>
              <a:t>permission to use this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BF3FF5-034D-DD4D-990F-47A4B5174D1B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2602706"/>
            <a:ext cx="9139238" cy="55960"/>
          </a:xfrm>
          <a:prstGeom prst="rect">
            <a:avLst/>
          </a:prstGeom>
          <a:solidFill>
            <a:srgbClr val="777777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181813"/>
              </a:solidFill>
            </a:endParaRPr>
          </a:p>
        </p:txBody>
      </p:sp>
      <p:sp>
        <p:nvSpPr>
          <p:cNvPr id="56115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85800" y="1315643"/>
            <a:ext cx="7772400" cy="110370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115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4910"/>
            <a:ext cx="6400800" cy="131445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019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F28E7-17EA-DD40-BE6F-948C645B4EA2}" type="datetime1">
              <a:rPr lang="en-US" smtClean="0"/>
              <a:t>9/18/18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91DA7-8887-0F49-9185-F89FF8114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228850" cy="485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6534150" cy="485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69244-1969-7E45-8FCA-88495505AA93}" type="datetime1">
              <a:rPr lang="en-US" smtClean="0"/>
              <a:t>9/18/18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68F44-9305-0C40-BB17-42DD8BC68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914402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2943226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D489C-2D9F-7C48-AE0F-60195E296E14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17741-D282-C748-8AB9-CE97B6844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13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914400"/>
            <a:ext cx="8229600" cy="3943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9CBD7-E282-E345-AA19-328C090E27C2}" type="datetime1">
              <a:rPr lang="en-US" smtClean="0"/>
              <a:t>9/18/18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4D5C6-1CFE-A64B-A3AC-94659FCA8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B4425-BC12-944B-8F10-8410CB09AC99}" type="datetime1">
              <a:rPr lang="en-US" smtClean="0"/>
              <a:t>9/18/18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DD8BE-556E-3440-9013-11CC55881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2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F179A-F1F0-434B-B585-AEEAE2633D09}" type="datetime1">
              <a:rPr lang="en-US" smtClean="0"/>
              <a:t>9/18/18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6D55C-4D7B-F44C-8071-96814FC07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74466-DD61-8548-A25B-88F05090B9E1}" type="datetime1">
              <a:rPr lang="en-US" smtClean="0"/>
              <a:t>9/18/18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EEE22-548E-DA4E-BC49-31545281C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1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72F5A-7D17-084B-A305-217E45EAAFE0}" type="datetime1">
              <a:rPr lang="en-US" smtClean="0"/>
              <a:t>9/18/18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F407B-ACCD-E141-AF18-C2F0709B9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20BB8-88AD-4244-A856-BB80AA8B26DC}" type="datetime1">
              <a:rPr lang="en-US" smtClean="0"/>
              <a:t>9/18/18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81FBC-BDB1-AE46-BF76-0BAAF627D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BC43F-9843-8B42-9BCA-573B069D5AE6}" type="datetime1">
              <a:rPr lang="en-US" smtClean="0"/>
              <a:t>9/18/18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044AE-37C5-484E-9BFE-25EF6DDC0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9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C0660-44CA-F045-9CF7-618A305D8B6E}" type="datetime1">
              <a:rPr lang="en-US" smtClean="0"/>
              <a:t>9/18/18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21E1F-53E5-4D49-BB4C-FBB7996C7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A5D28-AAB7-0340-924A-2D559FC82F65}" type="datetime1">
              <a:rPr lang="en-US" smtClean="0"/>
              <a:t>9/18/18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AA69-C1DB-6548-98C3-2AA6C295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ChangeArrowheads="1"/>
          </p:cNvSpPr>
          <p:nvPr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0" y="1428750"/>
            <a:ext cx="381000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7" name="AutoShape 3"/>
          <p:cNvSpPr>
            <a:spLocks noChangeArrowheads="1"/>
          </p:cNvSpPr>
          <p:nvPr/>
        </p:nvSpPr>
        <p:spPr bwMode="auto">
          <a:xfrm flipH="1">
            <a:off x="8686805" y="1428750"/>
            <a:ext cx="454025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4900"/>
            <a:ext cx="1219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06543958-D7D0-D74A-9DE3-8CB7C2ED5BEF}" type="datetime1">
              <a:rPr lang="en-US" smtClean="0"/>
              <a:t>9/18/18</a:t>
            </a:fld>
            <a:endParaRPr lang="en-US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49149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81813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49149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84FDDFA9-9A25-A34B-A7E8-8FD4C6225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915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3200">
          <a:solidFill>
            <a:srgbClr val="590A0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charset="0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2D506B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Verdana" charset="0"/>
                <a:ea typeface="ＭＳ Ｐゴシック" charset="0"/>
                <a:cs typeface="ＭＳ Ｐゴシック" charset="0"/>
              </a:rPr>
              <a:t>Natural Language Processing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CSCI 5832—Lecture 7</a:t>
            </a:r>
          </a:p>
          <a:p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Jim Martin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10AD-93CE-3940-90D8-6EA955FB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Two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AD1B1-4754-8940-9922-01EB79C1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start with a simple approach to (1) binary classification and then move to (2) multiclass classification</a:t>
            </a:r>
          </a:p>
          <a:p>
            <a:pPr lvl="1"/>
            <a:r>
              <a:rPr lang="en-US" dirty="0"/>
              <a:t>Binary classification means: Is this object x a member of a class or not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33331-FB53-6140-8C9A-F6ABC8B1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C029-7887-A947-977D-6060205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6CB9-88E1-BD4E-A8FF-26F55B060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represent documents as sets of features.</a:t>
            </a:r>
          </a:p>
          <a:p>
            <a:r>
              <a:rPr lang="en-US" dirty="0"/>
              <a:t>With each feature we’ll associate a weight (a real number).</a:t>
            </a:r>
          </a:p>
          <a:p>
            <a:r>
              <a:rPr lang="en-US" dirty="0"/>
              <a:t>We’ll then assign a score to each document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5D977-0222-2D43-88A5-8EFCA755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E13B1-5ABB-4C4C-A989-419CE591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84" y="3714750"/>
            <a:ext cx="364411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1607-DFD6-9740-A38B-3406A549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1AD2-2976-6E4B-A29C-361144A4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could just use that score and set a threshold such that if the score is &gt; the threshold it’s in, otherwise its out.</a:t>
            </a:r>
          </a:p>
          <a:p>
            <a:pPr lvl="1"/>
            <a:r>
              <a:rPr lang="en-US" dirty="0"/>
              <a:t>Think about spam detectors. They are essentially computing a score for how spam-like a message is. If the score exceeds a threshold its blocked.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1717-2E4F-674D-9ED2-715C14A7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9C5C5-A7A3-5B40-A30B-830FB444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776412"/>
            <a:ext cx="1439040" cy="1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CCC6-0049-BB49-AAC9-FBB8EB7C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Better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7D86B-5DF0-9A42-8775-9EFEFDC0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approach is to formulate the score as a probability P(</a:t>
            </a:r>
            <a:r>
              <a:rPr lang="en-US" dirty="0" err="1"/>
              <a:t>c|d</a:t>
            </a:r>
            <a:r>
              <a:rPr lang="en-US" dirty="0"/>
              <a:t>).</a:t>
            </a:r>
          </a:p>
          <a:p>
            <a:r>
              <a:rPr lang="en-US" dirty="0"/>
              <a:t>This allows us to handle uncertainty in our classifications</a:t>
            </a:r>
          </a:p>
          <a:p>
            <a:pPr lvl="1"/>
            <a:r>
              <a:rPr lang="en-US" dirty="0"/>
              <a:t>Possibly useful in downstream applications</a:t>
            </a:r>
          </a:p>
          <a:p>
            <a:r>
              <a:rPr lang="en-US" dirty="0"/>
              <a:t>And it facilitates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A7101-0195-3743-8860-7DD7F1EB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3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C8A9-DD63-2D45-8FD5-EC9B0171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Better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AD07-4603-3A41-9CB4-264B3D137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we’ll squash the scores to between 0 and 1 using a sigmoid function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FA30-4335-2F48-B5CF-95FB14EE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194C1-8E82-7B41-9B4E-FAA6341D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895297"/>
            <a:ext cx="6134100" cy="30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E261-53DD-484D-A5CD-2F017C98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Better Scoring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3F2372-2490-F64C-95BF-3DF4CF3BA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032" y="885825"/>
            <a:ext cx="4651736" cy="39433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6ED4-7834-F04C-83F9-C3790F4F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AC6F-B995-D74B-A077-AF8D699F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Decision Boundary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BB6BF-4F28-AA4F-8B54-C7B088688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0" y="2212975"/>
            <a:ext cx="4787900" cy="1346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92206-07A1-E14A-AE48-DD8B4385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8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4C9868C-9747-504C-8DD5-72616E698352}" type="slidenum">
              <a:rPr lang="en-US" sz="1400">
                <a:solidFill>
                  <a:srgbClr val="590A0E"/>
                </a:solidFill>
              </a:rPr>
              <a:pPr/>
              <a:t>17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534400" cy="3943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kind of features used in NLP-oriented machine learning systems are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latin typeface="Tahoma" charset="0"/>
                <a:cs typeface="ＭＳ Ｐゴシック" charset="0"/>
              </a:rPr>
              <a:t>Easily extracted from a text</a:t>
            </a:r>
            <a:endParaRPr lang="en-US" altLang="ja-JP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</a:rPr>
              <a:t>Are often binary</a:t>
            </a:r>
          </a:p>
          <a:p>
            <a:pPr marL="1143000" lvl="2"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</a:rPr>
              <a:t>Think of a feature as being </a:t>
            </a:r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on</a:t>
            </a:r>
            <a:r>
              <a:rPr lang="en-US" dirty="0">
                <a:latin typeface="Tahoma" charset="0"/>
                <a:ea typeface="ＭＳ Ｐゴシック" charset="0"/>
              </a:rPr>
              <a:t> or </a:t>
            </a:r>
            <a:r>
              <a:rPr lang="en-US" dirty="0">
                <a:solidFill>
                  <a:srgbClr val="A50021"/>
                </a:solidFill>
                <a:latin typeface="Tahoma" charset="0"/>
                <a:ea typeface="ＭＳ Ｐゴシック" charset="0"/>
              </a:rPr>
              <a:t>off</a:t>
            </a:r>
            <a:r>
              <a:rPr lang="en-US" dirty="0">
                <a:latin typeface="Tahoma" charset="0"/>
                <a:ea typeface="ＭＳ Ｐゴシック" charset="0"/>
              </a:rPr>
              <a:t> rather than as a feature with a value</a:t>
            </a:r>
          </a:p>
          <a:p>
            <a:pPr marL="1485900" lvl="3"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</a:rPr>
              <a:t>E.g. Does this document contain a particular word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</a:rPr>
              <a:t>Typically have lots and lots of features (100,000s of features isn’</a:t>
            </a:r>
            <a:r>
              <a:rPr lang="en-US" altLang="ja-JP" dirty="0">
                <a:latin typeface="Tahoma" charset="0"/>
              </a:rPr>
              <a:t>t unusual.)</a:t>
            </a:r>
          </a:p>
        </p:txBody>
      </p:sp>
    </p:spTree>
    <p:extLst>
      <p:ext uri="{BB962C8B-B14F-4D97-AF65-F5344CB8AC3E}">
        <p14:creationId xmlns:p14="http://schemas.microsoft.com/office/powerpoint/2010/main" val="404758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D672-3FF2-3A44-AA09-815AE69F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Features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56B0B7-519A-5847-A996-29885B97F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509043"/>
            <a:ext cx="8229600" cy="27540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2BB6D-90CB-564F-AC4E-13E5C128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Features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22640-A276-404F-A69C-D17E2FA4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42" y="1594127"/>
            <a:ext cx="7731642" cy="3183617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9280C0B0-C842-C747-B307-589BDBC4B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8858" y="456127"/>
            <a:ext cx="3505200" cy="117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8181527-7462-E54B-9D93-3A94C58CF6B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Today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Text classification</a:t>
            </a:r>
            <a:endParaRPr lang="en-US" dirty="0">
              <a:latin typeface="Tahoma" charset="0"/>
            </a:endParaRPr>
          </a:p>
          <a:p>
            <a:pPr lvl="1"/>
            <a:r>
              <a:rPr lang="en-US" dirty="0">
                <a:latin typeface="Tahoma" charset="0"/>
              </a:rPr>
              <a:t>Review naïve Bayes example</a:t>
            </a:r>
          </a:p>
          <a:p>
            <a:pPr lvl="1"/>
            <a:r>
              <a:rPr lang="en-US" dirty="0">
                <a:latin typeface="Tahoma" charset="0"/>
              </a:rPr>
              <a:t>More on sentiment analysis</a:t>
            </a:r>
          </a:p>
          <a:p>
            <a:pPr lvl="1"/>
            <a:r>
              <a:rPr lang="en-US" dirty="0">
                <a:latin typeface="Tahoma" charset="0"/>
              </a:rPr>
              <a:t>Logistic regression models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14C6-9C68-0A45-AFD8-F5E12859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Scoring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3896C4-8CD9-B645-8C4D-9256A2685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84" y="1581150"/>
            <a:ext cx="8807074" cy="24492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C6B2-40E2-3F43-A307-099752C2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8F8E-775C-CB4A-9E0F-52CB2E4A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3659-08E7-AD45-902D-C9BE39DB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where do those weights come from?</a:t>
            </a:r>
          </a:p>
          <a:p>
            <a:r>
              <a:rPr lang="en-US" dirty="0"/>
              <a:t>We’ll learn the weights making use of a training set and a </a:t>
            </a:r>
            <a:r>
              <a:rPr lang="en-US" i="1" dirty="0"/>
              <a:t>Loss</a:t>
            </a:r>
            <a:r>
              <a:rPr lang="en-US" dirty="0"/>
              <a:t> </a:t>
            </a:r>
            <a:r>
              <a:rPr lang="en-US" i="1" dirty="0"/>
              <a:t>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Given some labeled training data, a loss function tells us how well we’re doing with the current weights.</a:t>
            </a:r>
          </a:p>
          <a:p>
            <a:pPr lvl="1"/>
            <a:r>
              <a:rPr lang="en-US" dirty="0"/>
              <a:t>The better we do, the lower the loss.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CEA8E-6280-8543-82CD-ED577EBC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BC57-DBAC-684E-AFBE-4900DDC3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B2B7-EAB5-0C4E-8ABE-84277DAA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ways to measure how well we’re doing on a test/validation set.</a:t>
            </a:r>
          </a:p>
          <a:p>
            <a:pPr lvl="1"/>
            <a:r>
              <a:rPr lang="en-US" dirty="0"/>
              <a:t>How many examples are right?</a:t>
            </a:r>
          </a:p>
          <a:p>
            <a:pPr lvl="1"/>
            <a:r>
              <a:rPr lang="en-US" dirty="0"/>
              <a:t>How close our answers are to the correct answers?</a:t>
            </a:r>
          </a:p>
          <a:p>
            <a:pPr lvl="2"/>
            <a:r>
              <a:rPr lang="en-US" dirty="0"/>
              <a:t>What does close mean?</a:t>
            </a:r>
          </a:p>
          <a:p>
            <a:pPr lvl="1"/>
            <a:r>
              <a:rPr lang="en-US" dirty="0"/>
              <a:t>What’s the nature of the overall loss over the training/test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7531A-5789-7249-9221-B39B02CA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21BA-9B68-4D43-93BA-2C6738A2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2E54-4169-4D44-83DF-0EA6B86C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very simple. </a:t>
            </a:r>
          </a:p>
          <a:p>
            <a:pPr lvl="1"/>
            <a:r>
              <a:rPr lang="en-US" dirty="0"/>
              <a:t>For a given example, we’ll go with the probability assigned to the right answer by the model</a:t>
            </a:r>
          </a:p>
          <a:p>
            <a:pPr lvl="2"/>
            <a:r>
              <a:rPr lang="en-US" dirty="0"/>
              <a:t>In the binary case, the right answer is always either 1 or 0. The model produces a number between 1 and 0, that’s the starting point for the loss.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A2055-4520-214C-9077-FF225B2F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A3BA0-678B-9E45-A83E-488E42A1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B7019-9ED8-AB4E-B106-B80FADD20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if the correct answer for an example x is 1 and the system output is .7 then</a:t>
            </a:r>
          </a:p>
          <a:p>
            <a:pPr lvl="1"/>
            <a:r>
              <a:rPr lang="en-US" dirty="0"/>
              <a:t>?</a:t>
            </a:r>
          </a:p>
          <a:p>
            <a:r>
              <a:rPr lang="en-US" dirty="0"/>
              <a:t>If the system answer is .8 and the correct answer is 0 then</a:t>
            </a:r>
          </a:p>
          <a:p>
            <a:pPr lvl="1"/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9AB-CCA0-4247-BCAF-C525BD6F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2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8651-A832-8B43-A578-54D1FE0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7E4F2-B909-4344-A226-27A0EADC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D425-0BCB-044C-85A4-975FC1522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3" y="1809750"/>
            <a:ext cx="7060514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F06B-666B-154E-BCBA-20CBD263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9AF9-3761-D147-B424-C15CE4FE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usual, probabilities aren’t exactly what we want. We want worse performance to have high loss and good performance to have low loss. </a:t>
            </a:r>
          </a:p>
          <a:p>
            <a:r>
              <a:rPr lang="en-US" dirty="0"/>
              <a:t>So we’ll take the negative of the log of the probability assigned to the correct answer as the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E0941-A197-DC4C-9CAB-D3AF45E3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6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B8C3-2CD0-CD4C-999F-63FC7BA6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 </a:t>
            </a:r>
            <a:r>
              <a:rPr lang="en-US" b="0" dirty="0" err="1"/>
              <a:t>Prob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48F3B-14DC-8244-9BA2-7B10DCA0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CE252-5334-D040-A4DB-E4CFD3B1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31" y="818388"/>
            <a:ext cx="5285538" cy="4210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4E3982-A316-764C-AA97-2CFE828E1A8B}"/>
              </a:ext>
            </a:extLst>
          </p:cNvPr>
          <p:cNvSpPr/>
          <p:nvPr/>
        </p:nvSpPr>
        <p:spPr bwMode="auto">
          <a:xfrm>
            <a:off x="2209800" y="2800349"/>
            <a:ext cx="685800" cy="2120309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9900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51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D9B4CB-D2E8-204E-B075-0888928D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92" y="529590"/>
            <a:ext cx="5896215" cy="4385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F4132-499F-9D46-B3AB-9CB92F2A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Negative Log </a:t>
            </a:r>
            <a:r>
              <a:rPr lang="en-US" b="0" dirty="0" err="1"/>
              <a:t>Prob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39EB-63EF-C04F-9FA8-A75064B1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9CA-E86F-0B40-BB02-B8CA797D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59137-4E84-824E-BF7E-8ABE238F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4D986-F1D5-7945-8A67-B953FD05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830669"/>
            <a:ext cx="47498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73D81-D6EE-3942-9430-80CB6436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859443"/>
            <a:ext cx="74422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2A48E-ACEE-DD42-A5CC-71EAA942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7419"/>
            <a:ext cx="9144000" cy="7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86400" y="2228851"/>
            <a:ext cx="403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590A0E"/>
                </a:solidFill>
                <a:latin typeface="+mn-lt"/>
              </a:rPr>
              <a:t>Choosing a class:</a:t>
            </a:r>
          </a:p>
          <a:p>
            <a:r>
              <a:rPr lang="en-US" sz="1800" dirty="0">
                <a:solidFill>
                  <a:srgbClr val="590A0E"/>
                </a:solidFill>
                <a:latin typeface="+mn-lt"/>
              </a:rPr>
              <a:t>P(c|d5) </a:t>
            </a:r>
          </a:p>
          <a:p>
            <a:endParaRPr lang="en-US" sz="1800" dirty="0">
              <a:solidFill>
                <a:srgbClr val="590A0E"/>
              </a:solidFill>
              <a:latin typeface="+mn-lt"/>
            </a:endParaRPr>
          </a:p>
          <a:p>
            <a:endParaRPr lang="en-US" sz="1800" dirty="0">
              <a:solidFill>
                <a:srgbClr val="590A0E"/>
              </a:solidFill>
              <a:latin typeface="+mn-lt"/>
            </a:endParaRPr>
          </a:p>
          <a:p>
            <a:endParaRPr lang="en-US" sz="1800" dirty="0">
              <a:solidFill>
                <a:srgbClr val="590A0E"/>
              </a:solidFill>
              <a:latin typeface="+mn-lt"/>
            </a:endParaRPr>
          </a:p>
          <a:p>
            <a:r>
              <a:rPr lang="en-US" sz="1800" dirty="0">
                <a:solidFill>
                  <a:srgbClr val="590A0E"/>
                </a:solidFill>
                <a:latin typeface="+mn-lt"/>
              </a:rPr>
              <a:t>P(j|d5) </a:t>
            </a:r>
          </a:p>
          <a:p>
            <a:endParaRPr lang="en-US" sz="1800" dirty="0">
              <a:solidFill>
                <a:srgbClr val="590A0E"/>
              </a:solidFill>
              <a:latin typeface="+mn-lt"/>
            </a:endParaRPr>
          </a:p>
          <a:p>
            <a:endParaRPr lang="en-US" sz="1800" dirty="0">
              <a:solidFill>
                <a:srgbClr val="590A0E"/>
              </a:solidFill>
              <a:latin typeface="+mn-lt"/>
            </a:endParaRPr>
          </a:p>
          <a:p>
            <a:endParaRPr lang="en-US" sz="1800" dirty="0">
              <a:solidFill>
                <a:srgbClr val="590A0E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48400" y="3638550"/>
            <a:ext cx="2112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1600" dirty="0">
                <a:solidFill>
                  <a:srgbClr val="590A0E"/>
                </a:solidFill>
                <a:latin typeface="Calibri" charset="0"/>
              </a:rPr>
              <a:t> </a:t>
            </a:r>
          </a:p>
          <a:p>
            <a:pPr lvl="1"/>
            <a:r>
              <a:rPr lang="en-US" altLang="zh-TW" sz="1600" dirty="0">
                <a:solidFill>
                  <a:srgbClr val="590A0E"/>
                </a:solidFill>
                <a:latin typeface="Calibri" charset="0"/>
                <a:ea typeface="Arial" charset="0"/>
                <a:cs typeface="Arial" charset="0"/>
              </a:rPr>
              <a:t>1/4 * (2/9)</a:t>
            </a:r>
            <a:r>
              <a:rPr lang="en-US" altLang="zh-TW" sz="1600" baseline="30000" dirty="0">
                <a:solidFill>
                  <a:srgbClr val="590A0E"/>
                </a:solidFill>
                <a:latin typeface="Calibri" charset="0"/>
                <a:ea typeface="Arial" charset="0"/>
                <a:cs typeface="Arial" charset="0"/>
              </a:rPr>
              <a:t>3</a:t>
            </a:r>
            <a:r>
              <a:rPr lang="en-US" altLang="zh-TW" sz="1600" dirty="0">
                <a:solidFill>
                  <a:srgbClr val="590A0E"/>
                </a:solidFill>
                <a:latin typeface="Calibri" charset="0"/>
                <a:ea typeface="Arial" charset="0"/>
                <a:cs typeface="Arial" charset="0"/>
              </a:rPr>
              <a:t> * 2/9 * 2/9 </a:t>
            </a:r>
            <a:r>
              <a:rPr lang="en-US" altLang="zh-TW" sz="1600" dirty="0">
                <a:solidFill>
                  <a:srgbClr val="590A0E"/>
                </a:solidFill>
                <a:latin typeface="Calibri" charset="0"/>
              </a:rPr>
              <a:t> </a:t>
            </a:r>
          </a:p>
          <a:p>
            <a:pPr lvl="1">
              <a:buFont typeface="Wingdings" charset="2"/>
              <a:buNone/>
            </a:pPr>
            <a:r>
              <a:rPr lang="en-US" altLang="zh-TW" sz="1600" dirty="0">
                <a:solidFill>
                  <a:srgbClr val="590A0E"/>
                </a:solidFill>
                <a:latin typeface="Calibri" charset="0"/>
                <a:ea typeface="Arial" charset="0"/>
                <a:cs typeface="Arial" charset="0"/>
              </a:rPr>
              <a:t>	≈ 0.0001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959348"/>
              </p:ext>
            </p:extLst>
          </p:nvPr>
        </p:nvGraphicFramePr>
        <p:xfrm>
          <a:off x="2819401" y="0"/>
          <a:ext cx="6347178" cy="1983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816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Doc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400" dirty="0"/>
                        <a:t>Training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Chinese</a:t>
                      </a:r>
                      <a:r>
                        <a:rPr lang="en-US" sz="1600" baseline="0" dirty="0"/>
                        <a:t> Beijing Chinese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Chinese Chinese Shanghai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Chinese Macao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Tokyo Japan Chinese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j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Chinese Chinese Chinese Tokyo</a:t>
                      </a:r>
                      <a:r>
                        <a:rPr lang="en-US" sz="1600" baseline="0" dirty="0"/>
                        <a:t> Japan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2800350"/>
            <a:ext cx="3962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590A0E"/>
                </a:solidFill>
                <a:latin typeface="+mn-lt"/>
              </a:rPr>
              <a:t>Conditional Probabilities:</a:t>
            </a:r>
          </a:p>
          <a:p>
            <a:r>
              <a:rPr lang="en-US" sz="2000" dirty="0">
                <a:solidFill>
                  <a:srgbClr val="590A0E"/>
                </a:solidFill>
                <a:latin typeface="+mn-lt"/>
              </a:rPr>
              <a:t>P(</a:t>
            </a:r>
            <a:r>
              <a:rPr lang="en-US" sz="2000" dirty="0" err="1">
                <a:solidFill>
                  <a:srgbClr val="590A0E"/>
                </a:solidFill>
                <a:latin typeface="+mn-lt"/>
              </a:rPr>
              <a:t>Chinese|</a:t>
            </a:r>
            <a:r>
              <a:rPr lang="en-US" sz="2000" i="1" dirty="0" err="1">
                <a:solidFill>
                  <a:srgbClr val="590A0E"/>
                </a:solidFill>
                <a:latin typeface="+mn-lt"/>
              </a:rPr>
              <a:t>c</a:t>
            </a:r>
            <a:r>
              <a:rPr lang="en-US" sz="2000" dirty="0">
                <a:solidFill>
                  <a:srgbClr val="590A0E"/>
                </a:solidFill>
                <a:latin typeface="+mn-lt"/>
              </a:rPr>
              <a:t>) =</a:t>
            </a:r>
          </a:p>
          <a:p>
            <a:r>
              <a:rPr lang="en-US" sz="2000" dirty="0">
                <a:solidFill>
                  <a:srgbClr val="590A0E"/>
                </a:solidFill>
                <a:latin typeface="+mn-lt"/>
              </a:rPr>
              <a:t>P(</a:t>
            </a:r>
            <a:r>
              <a:rPr lang="en-US" sz="2000" dirty="0" err="1">
                <a:solidFill>
                  <a:srgbClr val="590A0E"/>
                </a:solidFill>
                <a:latin typeface="+mn-lt"/>
              </a:rPr>
              <a:t>Tokyo|</a:t>
            </a:r>
            <a:r>
              <a:rPr lang="en-US" sz="2000" i="1" dirty="0" err="1">
                <a:solidFill>
                  <a:srgbClr val="590A0E"/>
                </a:solidFill>
                <a:latin typeface="+mn-lt"/>
              </a:rPr>
              <a:t>c</a:t>
            </a:r>
            <a:r>
              <a:rPr lang="en-US" sz="2000" dirty="0">
                <a:solidFill>
                  <a:srgbClr val="590A0E"/>
                </a:solidFill>
                <a:latin typeface="+mn-lt"/>
              </a:rPr>
              <a:t>)    =</a:t>
            </a:r>
          </a:p>
          <a:p>
            <a:r>
              <a:rPr lang="en-US" sz="2000" dirty="0">
                <a:solidFill>
                  <a:srgbClr val="590A0E"/>
                </a:solidFill>
                <a:latin typeface="+mn-lt"/>
              </a:rPr>
              <a:t>P(</a:t>
            </a:r>
            <a:r>
              <a:rPr lang="en-US" sz="2000" dirty="0" err="1">
                <a:solidFill>
                  <a:srgbClr val="590A0E"/>
                </a:solidFill>
                <a:latin typeface="+mn-lt"/>
              </a:rPr>
              <a:t>Japan|</a:t>
            </a:r>
            <a:r>
              <a:rPr lang="en-US" sz="2000" i="1" dirty="0" err="1">
                <a:solidFill>
                  <a:srgbClr val="590A0E"/>
                </a:solidFill>
                <a:latin typeface="+mn-lt"/>
              </a:rPr>
              <a:t>c</a:t>
            </a:r>
            <a:r>
              <a:rPr lang="en-US" sz="2000" dirty="0">
                <a:solidFill>
                  <a:srgbClr val="590A0E"/>
                </a:solidFill>
                <a:latin typeface="+mn-lt"/>
              </a:rPr>
              <a:t>)     =</a:t>
            </a:r>
          </a:p>
          <a:p>
            <a:r>
              <a:rPr lang="en-US" sz="2000" dirty="0">
                <a:solidFill>
                  <a:srgbClr val="590A0E"/>
                </a:solidFill>
                <a:latin typeface="+mn-lt"/>
              </a:rPr>
              <a:t>P(</a:t>
            </a:r>
            <a:r>
              <a:rPr lang="en-US" sz="2000" dirty="0" err="1">
                <a:solidFill>
                  <a:srgbClr val="590A0E"/>
                </a:solidFill>
                <a:latin typeface="+mn-lt"/>
              </a:rPr>
              <a:t>Chinese|</a:t>
            </a:r>
            <a:r>
              <a:rPr lang="en-US" sz="2000" i="1" dirty="0" err="1">
                <a:solidFill>
                  <a:srgbClr val="590A0E"/>
                </a:solidFill>
                <a:latin typeface="+mn-lt"/>
              </a:rPr>
              <a:t>j</a:t>
            </a:r>
            <a:r>
              <a:rPr lang="en-US" sz="2000" dirty="0">
                <a:solidFill>
                  <a:srgbClr val="590A0E"/>
                </a:solidFill>
                <a:latin typeface="+mn-lt"/>
              </a:rPr>
              <a:t>) =</a:t>
            </a:r>
          </a:p>
          <a:p>
            <a:r>
              <a:rPr lang="en-US" sz="2000" dirty="0">
                <a:solidFill>
                  <a:srgbClr val="590A0E"/>
                </a:solidFill>
                <a:latin typeface="+mn-lt"/>
              </a:rPr>
              <a:t>P(</a:t>
            </a:r>
            <a:r>
              <a:rPr lang="en-US" sz="2000" dirty="0" err="1">
                <a:solidFill>
                  <a:srgbClr val="590A0E"/>
                </a:solidFill>
                <a:latin typeface="+mn-lt"/>
              </a:rPr>
              <a:t>Tokyo|</a:t>
            </a:r>
            <a:r>
              <a:rPr lang="en-US" sz="2000" i="1" dirty="0" err="1">
                <a:solidFill>
                  <a:srgbClr val="590A0E"/>
                </a:solidFill>
                <a:latin typeface="+mn-lt"/>
              </a:rPr>
              <a:t>j</a:t>
            </a:r>
            <a:r>
              <a:rPr lang="en-US" sz="2000" dirty="0">
                <a:solidFill>
                  <a:srgbClr val="590A0E"/>
                </a:solidFill>
                <a:latin typeface="+mn-lt"/>
              </a:rPr>
              <a:t>)     =</a:t>
            </a:r>
          </a:p>
          <a:p>
            <a:r>
              <a:rPr lang="en-US" sz="2000" dirty="0">
                <a:solidFill>
                  <a:srgbClr val="590A0E"/>
                </a:solidFill>
                <a:latin typeface="+mn-lt"/>
              </a:rPr>
              <a:t>P(</a:t>
            </a:r>
            <a:r>
              <a:rPr lang="en-US" sz="2000" dirty="0" err="1">
                <a:solidFill>
                  <a:srgbClr val="590A0E"/>
                </a:solidFill>
                <a:latin typeface="+mn-lt"/>
              </a:rPr>
              <a:t>Japan|</a:t>
            </a:r>
            <a:r>
              <a:rPr lang="en-US" sz="2000" i="1" dirty="0" err="1">
                <a:solidFill>
                  <a:srgbClr val="590A0E"/>
                </a:solidFill>
                <a:latin typeface="+mn-lt"/>
              </a:rPr>
              <a:t>j</a:t>
            </a:r>
            <a:r>
              <a:rPr lang="en-US" sz="2000" dirty="0">
                <a:solidFill>
                  <a:srgbClr val="590A0E"/>
                </a:solidFill>
                <a:latin typeface="+mn-lt"/>
              </a:rPr>
              <a:t>)      = </a:t>
            </a:r>
            <a:endParaRPr lang="en-US" sz="1800" dirty="0">
              <a:solidFill>
                <a:srgbClr val="590A0E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1" y="1834575"/>
            <a:ext cx="114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+mn-lt"/>
              </a:rPr>
              <a:t>Priors:</a:t>
            </a:r>
          </a:p>
          <a:p>
            <a:r>
              <a:rPr lang="en-US" sz="1800" i="1" dirty="0">
                <a:solidFill>
                  <a:schemeClr val="tx2"/>
                </a:solidFill>
                <a:latin typeface="+mn-lt"/>
              </a:rPr>
              <a:t>P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(</a:t>
            </a:r>
            <a:r>
              <a:rPr lang="en-US" sz="1800" i="1" dirty="0">
                <a:solidFill>
                  <a:schemeClr val="tx2"/>
                </a:solidFill>
                <a:latin typeface="+mn-lt"/>
              </a:rPr>
              <a:t>c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)= </a:t>
            </a:r>
          </a:p>
          <a:p>
            <a:endParaRPr lang="en-US" sz="200" i="1" dirty="0">
              <a:solidFill>
                <a:schemeClr val="tx2"/>
              </a:solidFill>
              <a:latin typeface="+mn-lt"/>
            </a:endParaRPr>
          </a:p>
          <a:p>
            <a:r>
              <a:rPr lang="en-US" sz="1800" i="1" dirty="0">
                <a:solidFill>
                  <a:schemeClr val="tx2"/>
                </a:solidFill>
                <a:latin typeface="+mn-lt"/>
              </a:rPr>
              <a:t>P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(</a:t>
            </a:r>
            <a:r>
              <a:rPr lang="en-US" sz="1800" i="1" dirty="0">
                <a:solidFill>
                  <a:schemeClr val="tx2"/>
                </a:solidFill>
                <a:latin typeface="+mn-lt"/>
              </a:rPr>
              <a:t>j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)= </a:t>
            </a:r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113450"/>
              </p:ext>
            </p:extLst>
          </p:nvPr>
        </p:nvGraphicFramePr>
        <p:xfrm>
          <a:off x="228600" y="1123951"/>
          <a:ext cx="249371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3" imgW="1524000" imgH="419100" progId="Equation.3">
                  <p:embed/>
                </p:oleObj>
              </mc:Choice>
              <mc:Fallback>
                <p:oleObj name="Equation" r:id="rId3" imgW="1524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23951"/>
                        <a:ext cx="2493718" cy="685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346692"/>
              </p:ext>
            </p:extLst>
          </p:nvPr>
        </p:nvGraphicFramePr>
        <p:xfrm>
          <a:off x="304800" y="285751"/>
          <a:ext cx="10795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5" imgW="660400" imgH="393700" progId="Equation.3">
                  <p:embed/>
                </p:oleObj>
              </mc:Choice>
              <mc:Fallback>
                <p:oleObj name="Equation" r:id="rId5" imgW="660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5751"/>
                        <a:ext cx="1079500" cy="644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057400" y="3105150"/>
            <a:ext cx="263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0A0E"/>
                </a:solidFill>
                <a:latin typeface="Comic Sans MS"/>
                <a:cs typeface="Comic Sans MS"/>
              </a:rPr>
              <a:t>(5+1) / (8+6) = 6/14 = 3/7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33600" y="3409950"/>
            <a:ext cx="202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0A0E"/>
                </a:solidFill>
                <a:latin typeface="Comic Sans MS"/>
                <a:cs typeface="Comic Sans MS"/>
              </a:rPr>
              <a:t>(0+1) / (8+6) = 1/14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81200" y="4019550"/>
            <a:ext cx="192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590A0E"/>
                </a:solidFill>
                <a:latin typeface="Comic Sans MS"/>
                <a:cs typeface="Comic Sans MS"/>
              </a:rPr>
              <a:t>(1+1) / (3+6) = 2/9 </a:t>
            </a:r>
            <a:endParaRPr lang="en-US" dirty="0">
              <a:solidFill>
                <a:srgbClr val="590A0E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3600" y="3714750"/>
            <a:ext cx="202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0A0E"/>
                </a:solidFill>
                <a:latin typeface="Comic Sans MS"/>
                <a:cs typeface="Comic Sans MS"/>
              </a:rPr>
              <a:t>(0+1) / (8+6) = 1/14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57400" y="4324350"/>
            <a:ext cx="192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590A0E"/>
                </a:solidFill>
                <a:latin typeface="Comic Sans MS"/>
                <a:cs typeface="Comic Sans MS"/>
              </a:rPr>
              <a:t>(1+1) / (3+6) = 2/9 </a:t>
            </a:r>
            <a:endParaRPr lang="en-US" dirty="0">
              <a:solidFill>
                <a:srgbClr val="590A0E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09800" y="4629150"/>
            <a:ext cx="192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590A0E"/>
                </a:solidFill>
                <a:latin typeface="Comic Sans MS"/>
                <a:cs typeface="Comic Sans MS"/>
              </a:rPr>
              <a:t>(1+1) / (3+6) = 2/9 </a:t>
            </a:r>
            <a:endParaRPr lang="en-US" dirty="0">
              <a:solidFill>
                <a:srgbClr val="590A0E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62949" y="2585118"/>
            <a:ext cx="232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1600" dirty="0">
                <a:solidFill>
                  <a:srgbClr val="590A0E"/>
                </a:solidFill>
                <a:latin typeface="Calibri" charset="0"/>
              </a:rPr>
              <a:t> </a:t>
            </a:r>
          </a:p>
          <a:p>
            <a:pPr lvl="1"/>
            <a:r>
              <a:rPr lang="en-US" altLang="zh-TW" sz="1600" dirty="0">
                <a:solidFill>
                  <a:srgbClr val="590A0E"/>
                </a:solidFill>
                <a:latin typeface="Calibri" charset="0"/>
              </a:rPr>
              <a:t>3/4 * (3/7)</a:t>
            </a:r>
            <a:r>
              <a:rPr lang="en-US" altLang="zh-TW" sz="1600" baseline="30000" dirty="0">
                <a:solidFill>
                  <a:srgbClr val="590A0E"/>
                </a:solidFill>
                <a:latin typeface="Calibri" charset="0"/>
              </a:rPr>
              <a:t>3</a:t>
            </a:r>
            <a:r>
              <a:rPr lang="en-US" altLang="zh-TW" sz="1600" dirty="0">
                <a:solidFill>
                  <a:srgbClr val="590A0E"/>
                </a:solidFill>
                <a:latin typeface="Calibri" charset="0"/>
              </a:rPr>
              <a:t> * 1/14 * 1/14 </a:t>
            </a:r>
          </a:p>
          <a:p>
            <a:pPr lvl="1">
              <a:buFont typeface="Wingdings" charset="2"/>
              <a:buNone/>
            </a:pPr>
            <a:r>
              <a:rPr lang="en-US" altLang="zh-TW" sz="1600" dirty="0">
                <a:solidFill>
                  <a:srgbClr val="590A0E"/>
                </a:solidFill>
                <a:latin typeface="Calibri" charset="0"/>
                <a:ea typeface="Arial" charset="0"/>
                <a:cs typeface="Arial" charset="0"/>
              </a:rPr>
              <a:t>	≈ 0.0003</a:t>
            </a:r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768667"/>
              </p:ext>
            </p:extLst>
          </p:nvPr>
        </p:nvGraphicFramePr>
        <p:xfrm>
          <a:off x="6400800" y="3714750"/>
          <a:ext cx="223838" cy="14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7" imgW="152280" imgH="126720" progId="Equation.3">
                  <p:embed/>
                </p:oleObj>
              </mc:Choice>
              <mc:Fallback>
                <p:oleObj name="Equation" r:id="rId7" imgW="15228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14750"/>
                        <a:ext cx="223838" cy="140494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190814"/>
              </p:ext>
            </p:extLst>
          </p:nvPr>
        </p:nvGraphicFramePr>
        <p:xfrm>
          <a:off x="6400800" y="2647950"/>
          <a:ext cx="223838" cy="14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9" imgW="152280" imgH="126720" progId="Equation.3">
                  <p:embed/>
                </p:oleObj>
              </mc:Choice>
              <mc:Fallback>
                <p:oleObj name="Equation" r:id="rId9" imgW="15228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647950"/>
                        <a:ext cx="223838" cy="140494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4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0" grpId="0"/>
      <p:bldP spid="7" grpId="0"/>
      <p:bldP spid="8" grpId="0" build="allAtOnce"/>
      <p:bldP spid="29" grpId="0"/>
      <p:bldP spid="30" grpId="0"/>
      <p:bldP spid="32" grpId="0"/>
      <p:bldP spid="33" grpId="0"/>
      <p:bldP spid="34" grpId="0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2C79-B389-A847-AFBD-4F9E4CF9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7B4FC-35E7-EA43-A650-18E4C2AA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weights and the bias that minimizes this loss across an entire  training set.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2A50-1135-4349-972F-5219FE0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4C65D-AEAD-C648-93E4-B2837F97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9144000" cy="18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15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2C79-B389-A847-AFBD-4F9E4CF9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7B4FC-35E7-EA43-A650-18E4C2AA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do this by starting with a random set of weights and then iteratively updating those weights to lower this cost.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2A50-1135-4349-972F-5219FE0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4C65D-AEAD-C648-93E4-B2837F97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9144000" cy="18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1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840F-07A4-C34B-AB95-E8948E48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CDC7-E968-5C4A-838F-7065C16F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885A3-0936-C947-83CF-549CC966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09750"/>
            <a:ext cx="4377871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Motivation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9" name="Picture 8" descr="Untitl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19150"/>
            <a:ext cx="4902200" cy="42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8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EC66-3EC4-DD43-A86F-EF89233E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0D9C-2A55-CF41-8B01-C9F7DCE4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Fortunately, we know how to do that from calculus… sort of.</a:t>
            </a:r>
          </a:p>
          <a:p>
            <a:r>
              <a:rPr lang="en-US" dirty="0"/>
              <a:t>If we take the derivative of the loss function </a:t>
            </a:r>
            <a:r>
              <a:rPr lang="en-US" dirty="0" err="1"/>
              <a:t>wrt</a:t>
            </a:r>
            <a:r>
              <a:rPr lang="en-US" dirty="0"/>
              <a:t> the weights that will tell us the direction and magnitude of change we should make.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F9158-4832-264F-B7BB-9E82841B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91FF-15E2-C848-A1EB-8342C4C9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Single Weight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15EE6-324B-7F49-A78B-65099992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1E338-1316-744E-B633-A28A7E19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0150"/>
            <a:ext cx="7620000" cy="35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443C-A504-BD49-A8BF-F127F496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CAD1-E034-1D4A-8778-574E3D81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in real examples we don’t have one weight, we have thousands or millions.</a:t>
            </a:r>
          </a:p>
          <a:p>
            <a:r>
              <a:rPr lang="en-US" dirty="0"/>
              <a:t>So we need the vector of the partial derivative of the loss </a:t>
            </a:r>
            <a:r>
              <a:rPr lang="en-US" dirty="0" err="1"/>
              <a:t>wrt</a:t>
            </a:r>
            <a:r>
              <a:rPr lang="en-US" dirty="0"/>
              <a:t> the weights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FED7-F849-DC41-8769-BA8259DD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6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CC21-AB7D-9542-8B5D-C94F9F41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Partial Derivative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445B4-E636-4141-85D5-6ABE1814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11DD-C975-7A41-A84D-140CD716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50"/>
            <a:ext cx="9144000" cy="59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373F6-6A4D-EC45-BD8D-90E4829A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724150"/>
            <a:ext cx="6337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9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C781-A98D-964E-9A4D-B52D718B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SGD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4B8EB-1237-5C48-AEB2-C401E8C9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1B60B-6C31-7D43-BBF3-08CC6BCB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85132"/>
            <a:ext cx="7620000" cy="39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66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017"/>
            <a:ext cx="8229600" cy="4171950"/>
          </a:xfrm>
        </p:spPr>
        <p:txBody>
          <a:bodyPr/>
          <a:lstStyle/>
          <a:p>
            <a:r>
              <a:rPr lang="en-US" sz="2400" dirty="0"/>
              <a:t>In practice, that can be slow to converge because the algorithm can either be taking steps</a:t>
            </a:r>
          </a:p>
          <a:p>
            <a:pPr lvl="1"/>
            <a:r>
              <a:rPr lang="en-US" sz="2000" dirty="0"/>
              <a:t>That are too small and hence take us too long to get where we’re going</a:t>
            </a:r>
          </a:p>
          <a:p>
            <a:pPr lvl="1"/>
            <a:r>
              <a:rPr lang="en-US" sz="2000" dirty="0"/>
              <a:t>Or too large which leads us to overshoot the target and wander around too much</a:t>
            </a:r>
          </a:p>
          <a:p>
            <a:r>
              <a:rPr lang="en-US" sz="2400" dirty="0"/>
              <a:t>Fortunately, you don’t have to worry about this.  Lots of packages available where you need to specify L and L’ and you’re done.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7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7467600" cy="742950"/>
          </a:xfrm>
        </p:spPr>
        <p:txBody>
          <a:bodyPr/>
          <a:lstStyle/>
          <a:p>
            <a:r>
              <a:rPr lang="en-US" b="0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763000" cy="4305300"/>
          </a:xfrm>
        </p:spPr>
        <p:txBody>
          <a:bodyPr/>
          <a:lstStyle/>
          <a:p>
            <a:r>
              <a:rPr lang="en-US" sz="2800" dirty="0"/>
              <a:t>Sentiment analysis is the detection of attitudes</a:t>
            </a:r>
            <a:r>
              <a:rPr lang="en-US" sz="2800" b="1" dirty="0"/>
              <a:t> </a:t>
            </a:r>
            <a:r>
              <a:rPr lang="en-US" sz="2800" dirty="0"/>
              <a:t>“enduring, affectively colored beliefs, dispositions towards objects or persons”</a:t>
            </a:r>
          </a:p>
          <a:p>
            <a:pPr marL="514350" indent="-457200"/>
            <a:r>
              <a:rPr lang="en-US" sz="2800" dirty="0"/>
              <a:t>This involves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Holder (source) </a:t>
            </a:r>
            <a:r>
              <a:rPr lang="en-US" sz="1600" dirty="0"/>
              <a:t>of attitude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Target (aspect) </a:t>
            </a:r>
            <a:r>
              <a:rPr lang="en-US" sz="1600" dirty="0"/>
              <a:t>of attitude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Type </a:t>
            </a:r>
            <a:r>
              <a:rPr lang="en-US" sz="1600" dirty="0"/>
              <a:t>of attitude</a:t>
            </a:r>
          </a:p>
          <a:p>
            <a:pPr lvl="2"/>
            <a:r>
              <a:rPr lang="en-US" sz="1400" dirty="0"/>
              <a:t>From a set of types: </a:t>
            </a:r>
            <a:r>
              <a:rPr lang="en-US" sz="1200" i="1" dirty="0"/>
              <a:t>Like, love, hate, value, desire,</a:t>
            </a:r>
            <a:r>
              <a:rPr lang="en-US" sz="1200" dirty="0"/>
              <a:t> etc.</a:t>
            </a:r>
          </a:p>
          <a:p>
            <a:pPr lvl="2"/>
            <a:r>
              <a:rPr lang="en-US" sz="1400" dirty="0"/>
              <a:t>Or simple polarity: </a:t>
            </a:r>
            <a:r>
              <a:rPr lang="en-US" sz="1200" i="1" dirty="0"/>
              <a:t>positive, negative, neutral, </a:t>
            </a:r>
            <a:r>
              <a:rPr lang="en-US" sz="1200" dirty="0"/>
              <a:t>together with </a:t>
            </a:r>
            <a:r>
              <a:rPr lang="en-US" sz="1200" i="1" dirty="0"/>
              <a:t>strength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/>
              <a:t>Text</a:t>
            </a:r>
            <a:r>
              <a:rPr lang="en-US" sz="1600" dirty="0"/>
              <a:t> containing the attitude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Sentence or entire document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C3CC2-8FE9-9F4F-B315-97FC2C28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1FC8-C587-D84C-98DC-90E92046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Multiclass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5D5A8-F084-C44F-A679-59ECB614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useful, binary classification isn’t the typical use case in NLP. Rather we’re classifying and object into one of N categories.</a:t>
            </a:r>
          </a:p>
          <a:p>
            <a:r>
              <a:rPr lang="en-US" dirty="0"/>
              <a:t>We’d like a model that provides a probability distribution over the categories given an object.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B672B-AA67-514C-8355-15C66AA5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28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F313-1A57-5244-AA51-EA74EEF4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86B6-A071-444F-BB13-8A8113358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  <a:p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Maximum entropy (Maxent) models</a:t>
            </a:r>
          </a:p>
          <a:p>
            <a:r>
              <a:rPr lang="en-US" dirty="0"/>
              <a:t>We’ll still assume we have objects represented as vectors of features, and weights on the features, and a scoring function.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B325E-438A-9346-BF4E-B0E38B2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0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8610-E082-8241-A0AB-A8FAAFCE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Softmax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245E6-7964-5B46-B38C-1738A7D9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57D18-85C5-8840-B75E-0EC914D9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054100"/>
            <a:ext cx="7531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74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70F8-9E28-1549-A2D4-59842381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Softmax</a:t>
            </a:r>
            <a:r>
              <a:rPr lang="en-US" b="0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0C8C-C2D7-754F-BF47-1D60BC37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object x, the </a:t>
            </a:r>
            <a:r>
              <a:rPr lang="en-US" dirty="0" err="1"/>
              <a:t>softmax</a:t>
            </a:r>
            <a:r>
              <a:rPr lang="en-US" dirty="0"/>
              <a:t> function gives us the probability distribution over the classes.</a:t>
            </a:r>
          </a:p>
          <a:p>
            <a:r>
              <a:rPr lang="en-US" dirty="0"/>
              <a:t>We can take the argmax and go with that or we can simply use the distribution as the answer (passing it on for further processing).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EB50D-2436-8C4F-B4B0-3AE86669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83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4FCD-A837-D241-9609-9BF0F16A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Softmax</a:t>
            </a:r>
            <a:r>
              <a:rPr lang="en-US" b="0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700AA-17AD-9245-9A70-9E2A3FC6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two tasks so far</a:t>
            </a:r>
          </a:p>
          <a:p>
            <a:pPr lvl="1"/>
            <a:r>
              <a:rPr lang="en-US" dirty="0"/>
              <a:t>Language modeling (predict the next word)</a:t>
            </a:r>
          </a:p>
          <a:p>
            <a:pPr lvl="1"/>
            <a:r>
              <a:rPr lang="en-US" dirty="0"/>
              <a:t>POS tagging (assign a tag to a word)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4426B-27D0-2F42-9EDA-FF62A14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BC2E2-2EDA-8D44-BE6D-C2DD4C3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874237"/>
            <a:ext cx="4511795" cy="18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7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B03-01C0-8645-8C55-D71A36FE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7BCA-2D26-E94E-A440-A1288FA9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610600" cy="3943350"/>
          </a:xfrm>
        </p:spPr>
        <p:txBody>
          <a:bodyPr/>
          <a:lstStyle/>
          <a:p>
            <a:r>
              <a:rPr lang="en-US" dirty="0"/>
              <a:t>Weights are now indexed by class. Meaning the features are weighted </a:t>
            </a:r>
            <a:r>
              <a:rPr lang="en-US" dirty="0" err="1"/>
              <a:t>wrt</a:t>
            </a:r>
            <a:r>
              <a:rPr lang="en-US" dirty="0"/>
              <a:t> to class. So instead of n weights for n features we have k*n weights to learn.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35C13-C807-924A-B6CB-73C77A65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21507-4863-6F40-8112-90AA5215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0625" y="2886075"/>
            <a:ext cx="4146550" cy="16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649600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Overfitting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problem with the approach as we’ve described it is that it is overly eager to match the training set as closely as it can</a:t>
            </a:r>
          </a:p>
          <a:p>
            <a:r>
              <a:rPr lang="en-US" sz="2800" dirty="0"/>
              <a:t>With thousands or millions of features this can lead to poor performance on new data</a:t>
            </a:r>
            <a:endParaRPr lang="en-US" sz="2800" i="1" dirty="0">
              <a:solidFill>
                <a:srgbClr val="981535"/>
              </a:solidFill>
            </a:endParaRPr>
          </a:p>
          <a:p>
            <a:r>
              <a:rPr lang="en-US" sz="2800" dirty="0">
                <a:solidFill>
                  <a:srgbClr val="981535"/>
                </a:solidFill>
              </a:rPr>
              <a:t>With logistic models this usually manifests itself as extremely large weights on a small set of features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87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is to add a “penalty term” to the objective function.</a:t>
            </a:r>
          </a:p>
          <a:p>
            <a:r>
              <a:rPr lang="en-US" dirty="0"/>
              <a:t>The job of the penalty term is to squash the weights of features that are getting out of control.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 descr="regulariz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72" y="3218963"/>
            <a:ext cx="6204656" cy="725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1" y="4343400"/>
            <a:ext cx="656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 &gt; 0 learned from held out </a:t>
            </a:r>
            <a:r>
              <a:rPr lang="en-US" sz="2400" dirty="0" err="1"/>
              <a:t>dev</a:t>
            </a:r>
            <a:r>
              <a:rPr lang="en-US" sz="2400" dirty="0"/>
              <a:t> data.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359964" y="2760557"/>
            <a:ext cx="822960" cy="61722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419600" y="3657600"/>
            <a:ext cx="2438400" cy="6858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88356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regularization, the parameter learning has to balance finding models that match the training data well and use small weights.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b="0" dirty="0"/>
              <a:t>Product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googleproductsearc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23952"/>
            <a:ext cx="7467600" cy="38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>
            <a:normAutofit/>
          </a:bodyPr>
          <a:lstStyle/>
          <a:p>
            <a:r>
              <a:rPr lang="en-US" b="0" dirty="0"/>
              <a:t>Twitter Sentiment</a:t>
            </a:r>
            <a:endParaRPr lang="en-US" sz="3556" b="0" dirty="0"/>
          </a:p>
        </p:txBody>
      </p:sp>
      <p:pic>
        <p:nvPicPr>
          <p:cNvPr id="4" name="Content Placeholder 3" descr="twoplot_consconf2_k=15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111" b="-1111"/>
          <a:stretch>
            <a:fillRect/>
          </a:stretch>
        </p:blipFill>
        <p:spPr>
          <a:xfrm>
            <a:off x="838200" y="876312"/>
            <a:ext cx="7421214" cy="42671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434" y="1300244"/>
            <a:ext cx="1447800" cy="1023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250" y="1416063"/>
            <a:ext cx="1078124" cy="1060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B863E-0656-2447-9F10-6D4B0627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Back to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Also known as log linear or maximum entropy (</a:t>
            </a:r>
            <a:r>
              <a:rPr lang="en-US" dirty="0" err="1"/>
              <a:t>maxent</a:t>
            </a:r>
            <a:r>
              <a:rPr lang="en-US" dirty="0"/>
              <a:t>)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methods are “generative”; they divide the problem into two components and combine them…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not just try to derive what we want directly?  Just figure out P(</a:t>
            </a:r>
            <a:r>
              <a:rPr lang="en-US" dirty="0" err="1"/>
              <a:t>c|d</a:t>
            </a:r>
            <a:r>
              <a:rPr lang="en-US" dirty="0"/>
              <a:t>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854285"/>
              </p:ext>
            </p:extLst>
          </p:nvPr>
        </p:nvGraphicFramePr>
        <p:xfrm>
          <a:off x="4724400" y="2266950"/>
          <a:ext cx="3200400" cy="99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3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266950"/>
                        <a:ext cx="3200400" cy="9974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7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Logistic Regression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P(</a:t>
            </a:r>
            <a:r>
              <a:rPr lang="en-US" dirty="0" err="1"/>
              <a:t>c|d</a:t>
            </a:r>
            <a:r>
              <a:rPr lang="en-US" dirty="0"/>
              <a:t>) directly w/o Bayes using</a:t>
            </a:r>
          </a:p>
          <a:p>
            <a:pPr lvl="1"/>
            <a:r>
              <a:rPr lang="en-US" dirty="0"/>
              <a:t>Scoring function 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Weights</a:t>
            </a:r>
          </a:p>
          <a:p>
            <a:pPr lvl="1"/>
            <a:r>
              <a:rPr lang="en-US" dirty="0"/>
              <a:t>Classification function</a:t>
            </a:r>
          </a:p>
          <a:p>
            <a:pPr lvl="1"/>
            <a:r>
              <a:rPr lang="en-US" dirty="0"/>
              <a:t>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73774"/>
      </p:ext>
    </p:extLst>
  </p:cSld>
  <p:clrMapOvr>
    <a:masterClrMapping/>
  </p:clrMapOvr>
</p:sld>
</file>

<file path=ppt/theme/theme1.xml><?xml version="1.0" encoding="utf-8"?>
<a:theme xmlns:a="http://schemas.openxmlformats.org/drawingml/2006/main" name="SLP">
  <a:themeElements>
    <a:clrScheme name="">
      <a:dk1>
        <a:srgbClr val="000000"/>
      </a:dk1>
      <a:lt1>
        <a:srgbClr val="FFFFFF"/>
      </a:lt1>
      <a:dk2>
        <a:srgbClr val="590A0E"/>
      </a:dk2>
      <a:lt2>
        <a:srgbClr val="9FA795"/>
      </a:lt2>
      <a:accent1>
        <a:srgbClr val="981535"/>
      </a:accent1>
      <a:accent2>
        <a:srgbClr val="5C029B"/>
      </a:accent2>
      <a:accent3>
        <a:srgbClr val="FFFFFF"/>
      </a:accent3>
      <a:accent4>
        <a:srgbClr val="000000"/>
      </a:accent4>
      <a:accent5>
        <a:srgbClr val="CAAAAE"/>
      </a:accent5>
      <a:accent6>
        <a:srgbClr val="53028C"/>
      </a:accent6>
      <a:hlink>
        <a:srgbClr val="514ECD"/>
      </a:hlink>
      <a:folHlink>
        <a:srgbClr val="C0C000"/>
      </a:folHlink>
    </a:clrScheme>
    <a:fontScheme name="SLP">
      <a:majorFont>
        <a:latin typeface="Verdana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SLP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Templates:SLP.pot</Template>
  <TotalTime>27141</TotalTime>
  <Words>1455</Words>
  <Application>Microsoft Macintosh PowerPoint</Application>
  <PresentationFormat>On-screen Show (16:9)</PresentationFormat>
  <Paragraphs>242</Paragraphs>
  <Slides>48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ＭＳ Ｐゴシック</vt:lpstr>
      <vt:lpstr>Arial</vt:lpstr>
      <vt:lpstr>Bradley Hand ITC TT-Bold</vt:lpstr>
      <vt:lpstr>Calibri</vt:lpstr>
      <vt:lpstr>Comic Sans MS</vt:lpstr>
      <vt:lpstr>Tahoma</vt:lpstr>
      <vt:lpstr>Times</vt:lpstr>
      <vt:lpstr>Times New Roman</vt:lpstr>
      <vt:lpstr>Verdana</vt:lpstr>
      <vt:lpstr>Wingdings</vt:lpstr>
      <vt:lpstr>SLP</vt:lpstr>
      <vt:lpstr>Equation</vt:lpstr>
      <vt:lpstr>Natural Language Processing</vt:lpstr>
      <vt:lpstr>Today</vt:lpstr>
      <vt:lpstr>PowerPoint Presentation</vt:lpstr>
      <vt:lpstr>Sentiment Analysis</vt:lpstr>
      <vt:lpstr>Product Search</vt:lpstr>
      <vt:lpstr>Twitter Sentiment</vt:lpstr>
      <vt:lpstr>Back to Models</vt:lpstr>
      <vt:lpstr>Models</vt:lpstr>
      <vt:lpstr>Logistic Regression Models</vt:lpstr>
      <vt:lpstr>Two Cases</vt:lpstr>
      <vt:lpstr>Scoring</vt:lpstr>
      <vt:lpstr>Scoring</vt:lpstr>
      <vt:lpstr>Better Scoring</vt:lpstr>
      <vt:lpstr>Better Scoring</vt:lpstr>
      <vt:lpstr>Better Scoring</vt:lpstr>
      <vt:lpstr>Decision Boundary</vt:lpstr>
      <vt:lpstr>Features</vt:lpstr>
      <vt:lpstr>Sentiment Features</vt:lpstr>
      <vt:lpstr>Sentiment Features</vt:lpstr>
      <vt:lpstr>Scoring</vt:lpstr>
      <vt:lpstr>Weights</vt:lpstr>
      <vt:lpstr>Loss Functions</vt:lpstr>
      <vt:lpstr>Cross Entropy Loss (1)</vt:lpstr>
      <vt:lpstr>Cross Entropy Loss</vt:lpstr>
      <vt:lpstr>Cross Entropy Loss</vt:lpstr>
      <vt:lpstr>Logs</vt:lpstr>
      <vt:lpstr>Log Prob</vt:lpstr>
      <vt:lpstr>Negative Log Prob</vt:lpstr>
      <vt:lpstr>Cross Entropy Loss</vt:lpstr>
      <vt:lpstr>Learning</vt:lpstr>
      <vt:lpstr>Learning</vt:lpstr>
      <vt:lpstr>Learning</vt:lpstr>
      <vt:lpstr>Motivation</vt:lpstr>
      <vt:lpstr>Derivatives</vt:lpstr>
      <vt:lpstr>Single Weight</vt:lpstr>
      <vt:lpstr>Partial Derivative</vt:lpstr>
      <vt:lpstr>Partial Derivative</vt:lpstr>
      <vt:lpstr>SGD</vt:lpstr>
      <vt:lpstr>Optimization</vt:lpstr>
      <vt:lpstr>Multiclass Models</vt:lpstr>
      <vt:lpstr>Multiclass Models</vt:lpstr>
      <vt:lpstr>Softmax</vt:lpstr>
      <vt:lpstr>Softmax Classification</vt:lpstr>
      <vt:lpstr>Softmax Classification</vt:lpstr>
      <vt:lpstr>Features</vt:lpstr>
      <vt:lpstr>Overfitting</vt:lpstr>
      <vt:lpstr>Regularization</vt:lpstr>
      <vt:lpstr>Regularization and Learning</vt:lpstr>
    </vt:vector>
  </TitlesOfParts>
  <Company>University of Colorado at Boulder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5582 Artificial Intelligence</dc:title>
  <dc:creator>James Martin</dc:creator>
  <cp:lastModifiedBy>James H. Martin</cp:lastModifiedBy>
  <cp:revision>224</cp:revision>
  <cp:lastPrinted>2015-10-01T19:36:09Z</cp:lastPrinted>
  <dcterms:created xsi:type="dcterms:W3CDTF">2010-02-15T22:25:39Z</dcterms:created>
  <dcterms:modified xsi:type="dcterms:W3CDTF">2018-09-18T19:36:36Z</dcterms:modified>
</cp:coreProperties>
</file>